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85" r:id="rId5"/>
    <p:sldId id="271" r:id="rId6"/>
    <p:sldId id="272" r:id="rId7"/>
    <p:sldId id="273" r:id="rId8"/>
    <p:sldId id="278" r:id="rId9"/>
    <p:sldId id="274" r:id="rId10"/>
    <p:sldId id="279" r:id="rId11"/>
    <p:sldId id="280" r:id="rId12"/>
    <p:sldId id="281" r:id="rId13"/>
    <p:sldId id="282" r:id="rId14"/>
    <p:sldId id="283" r:id="rId15"/>
    <p:sldId id="284" r:id="rId16"/>
    <p:sldId id="275" r:id="rId17"/>
    <p:sldId id="268" r:id="rId18"/>
    <p:sldId id="267" r:id="rId19"/>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5" autoAdjust="0"/>
    <p:restoredTop sz="83176" autoAdjust="0"/>
  </p:normalViewPr>
  <p:slideViewPr>
    <p:cSldViewPr>
      <p:cViewPr varScale="1">
        <p:scale>
          <a:sx n="97" d="100"/>
          <a:sy n="97" d="100"/>
        </p:scale>
        <p:origin x="193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C36B6737-4B13-4E8B-8A8C-202FBC829AE8}" type="datetimeFigureOut">
              <a:rPr lang="en-GB" smtClean="0"/>
              <a:pPr/>
              <a:t>03/03/2017</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D2BEBDC9-FB06-4346-9917-66CB16F2428F}" type="slidenum">
              <a:rPr lang="en-GB" smtClean="0"/>
              <a:pPr/>
              <a:t>‹#›</a:t>
            </a:fld>
            <a:endParaRPr lang="en-GB"/>
          </a:p>
        </p:txBody>
      </p:sp>
    </p:spTree>
    <p:extLst>
      <p:ext uri="{BB962C8B-B14F-4D97-AF65-F5344CB8AC3E}">
        <p14:creationId xmlns:p14="http://schemas.microsoft.com/office/powerpoint/2010/main" val="38729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4800" dirty="0" smtClean="0"/>
              <a:t>Employed at N.W.T.C.</a:t>
            </a:r>
            <a:r>
              <a:rPr lang="en-GB" sz="4800" baseline="0" dirty="0" smtClean="0"/>
              <a:t> for 23 years – worked my way up from </a:t>
            </a:r>
            <a:r>
              <a:rPr lang="en-GB" sz="4800" baseline="0" dirty="0" err="1" smtClean="0"/>
              <a:t>Fab</a:t>
            </a:r>
            <a:r>
              <a:rPr lang="en-GB" sz="4800" baseline="0" dirty="0" smtClean="0"/>
              <a:t> / Weld Instructor to Head of Technical Training and Delivery</a:t>
            </a:r>
          </a:p>
          <a:p>
            <a:endParaRPr lang="en-GB" sz="4800" baseline="0" dirty="0" smtClean="0"/>
          </a:p>
          <a:p>
            <a:r>
              <a:rPr lang="en-GB" sz="5400" baseline="0" dirty="0" smtClean="0"/>
              <a:t>Biggest change to training  and since the introduction of </a:t>
            </a:r>
            <a:r>
              <a:rPr lang="en-GB" sz="5400" baseline="0" dirty="0" err="1" smtClean="0"/>
              <a:t>NVQ’s</a:t>
            </a:r>
            <a:r>
              <a:rPr lang="en-GB" sz="5400" baseline="0" dirty="0" smtClean="0"/>
              <a:t> in the 1990’s</a:t>
            </a:r>
            <a:endParaRPr lang="en-GB" sz="5400"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1</a:t>
            </a:fld>
            <a:endParaRPr lang="en-GB"/>
          </a:p>
        </p:txBody>
      </p:sp>
    </p:spTree>
    <p:extLst>
      <p:ext uri="{BB962C8B-B14F-4D97-AF65-F5344CB8AC3E}">
        <p14:creationId xmlns:p14="http://schemas.microsoft.com/office/powerpoint/2010/main" val="326953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Like mini psychological profiles</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10</a:t>
            </a:fld>
            <a:endParaRPr lang="en-GB"/>
          </a:p>
        </p:txBody>
      </p:sp>
    </p:spTree>
    <p:extLst>
      <p:ext uri="{BB962C8B-B14F-4D97-AF65-F5344CB8AC3E}">
        <p14:creationId xmlns:p14="http://schemas.microsoft.com/office/powerpoint/2010/main" val="509532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 just chat about it – explaining scores briefly </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11</a:t>
            </a:fld>
            <a:endParaRPr lang="en-GB"/>
          </a:p>
        </p:txBody>
      </p:sp>
    </p:spTree>
    <p:extLst>
      <p:ext uri="{BB962C8B-B14F-4D97-AF65-F5344CB8AC3E}">
        <p14:creationId xmlns:p14="http://schemas.microsoft.com/office/powerpoint/2010/main" val="20770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Keep chatting about it – discuss grading –discuss example </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12</a:t>
            </a:fld>
            <a:endParaRPr lang="en-GB"/>
          </a:p>
        </p:txBody>
      </p:sp>
    </p:spTree>
    <p:extLst>
      <p:ext uri="{BB962C8B-B14F-4D97-AF65-F5344CB8AC3E}">
        <p14:creationId xmlns:p14="http://schemas.microsoft.com/office/powerpoint/2010/main" val="111644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 of a</a:t>
            </a:r>
            <a:r>
              <a:rPr lang="en-GB" baseline="0" dirty="0" smtClean="0"/>
              <a:t> Workshop</a:t>
            </a:r>
            <a:r>
              <a:rPr lang="en-GB" dirty="0" smtClean="0"/>
              <a:t> assessment document – THE BEHAVIOURS ARE IMPLEMENTED IN ALL ASSESSMENT PAPERWORK– first 7 points are the same on all!!</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13</a:t>
            </a:fld>
            <a:endParaRPr lang="en-GB"/>
          </a:p>
        </p:txBody>
      </p:sp>
    </p:spTree>
    <p:extLst>
      <p:ext uri="{BB962C8B-B14F-4D97-AF65-F5344CB8AC3E}">
        <p14:creationId xmlns:p14="http://schemas.microsoft.com/office/powerpoint/2010/main" val="1699426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Just chat a bit about financial implications but say it is self explanatory</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14</a:t>
            </a:fld>
            <a:endParaRPr lang="en-GB"/>
          </a:p>
        </p:txBody>
      </p:sp>
    </p:spTree>
    <p:extLst>
      <p:ext uri="{BB962C8B-B14F-4D97-AF65-F5344CB8AC3E}">
        <p14:creationId xmlns:p14="http://schemas.microsoft.com/office/powerpoint/2010/main" val="1760558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Talk about what / who it has brought in and what we expect for the future </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15</a:t>
            </a:fld>
            <a:endParaRPr lang="en-GB"/>
          </a:p>
        </p:txBody>
      </p:sp>
    </p:spTree>
    <p:extLst>
      <p:ext uri="{BB962C8B-B14F-4D97-AF65-F5344CB8AC3E}">
        <p14:creationId xmlns:p14="http://schemas.microsoft.com/office/powerpoint/2010/main" val="132854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You know it’s been a challenge</a:t>
            </a:r>
            <a:r>
              <a:rPr lang="en-GB" baseline="0" dirty="0" smtClean="0"/>
              <a:t> and I have had many sleepless nights </a:t>
            </a:r>
            <a:r>
              <a:rPr lang="en-GB" baseline="0" dirty="0" err="1" smtClean="0"/>
              <a:t>hahaha</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16</a:t>
            </a:fld>
            <a:endParaRPr lang="en-GB"/>
          </a:p>
        </p:txBody>
      </p:sp>
    </p:spTree>
    <p:extLst>
      <p:ext uri="{BB962C8B-B14F-4D97-AF65-F5344CB8AC3E}">
        <p14:creationId xmlns:p14="http://schemas.microsoft.com/office/powerpoint/2010/main" val="993283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Just chat about what a demanding qualification it is but this could be because it is ‘early days’ and it may calm down…….</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17</a:t>
            </a:fld>
            <a:endParaRPr lang="en-GB"/>
          </a:p>
        </p:txBody>
      </p:sp>
    </p:spTree>
    <p:extLst>
      <p:ext uri="{BB962C8B-B14F-4D97-AF65-F5344CB8AC3E}">
        <p14:creationId xmlns:p14="http://schemas.microsoft.com/office/powerpoint/2010/main" val="119353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been in business since the 1960’s</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2BEBDC9-FB06-4346-9917-66CB16F2428F}" type="slidenum">
              <a:rPr lang="en-GB" smtClean="0"/>
              <a:pPr/>
              <a:t>2</a:t>
            </a:fld>
            <a:endParaRPr lang="en-GB"/>
          </a:p>
        </p:txBody>
      </p:sp>
    </p:spTree>
    <p:extLst>
      <p:ext uri="{BB962C8B-B14F-4D97-AF65-F5344CB8AC3E}">
        <p14:creationId xmlns:p14="http://schemas.microsoft.com/office/powerpoint/2010/main" val="17842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with knowledge comes power!!</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3</a:t>
            </a:fld>
            <a:endParaRPr lang="en-GB"/>
          </a:p>
        </p:txBody>
      </p:sp>
    </p:spTree>
    <p:extLst>
      <p:ext uri="{BB962C8B-B14F-4D97-AF65-F5344CB8AC3E}">
        <p14:creationId xmlns:p14="http://schemas.microsoft.com/office/powerpoint/2010/main" val="231557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diagram – just talk through the stages </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4</a:t>
            </a:fld>
            <a:endParaRPr lang="en-GB"/>
          </a:p>
        </p:txBody>
      </p:sp>
    </p:spTree>
    <p:extLst>
      <p:ext uri="{BB962C8B-B14F-4D97-AF65-F5344CB8AC3E}">
        <p14:creationId xmlns:p14="http://schemas.microsoft.com/office/powerpoint/2010/main" val="295986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GLH amount</a:t>
            </a:r>
            <a:r>
              <a:rPr lang="en-GB" baseline="0" dirty="0" smtClean="0"/>
              <a:t> just shows how deep we </a:t>
            </a:r>
            <a:r>
              <a:rPr lang="en-GB" u="sng" baseline="0" dirty="0" smtClean="0"/>
              <a:t>have</a:t>
            </a:r>
            <a:r>
              <a:rPr lang="en-GB" baseline="0" dirty="0" smtClean="0"/>
              <a:t> to go</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5</a:t>
            </a:fld>
            <a:endParaRPr lang="en-GB"/>
          </a:p>
        </p:txBody>
      </p:sp>
    </p:spTree>
    <p:extLst>
      <p:ext uri="{BB962C8B-B14F-4D97-AF65-F5344CB8AC3E}">
        <p14:creationId xmlns:p14="http://schemas.microsoft.com/office/powerpoint/2010/main" val="44092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Just talk about the new ones – BIT, robotics, PLC etc..</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6</a:t>
            </a:fld>
            <a:endParaRPr lang="en-GB"/>
          </a:p>
        </p:txBody>
      </p:sp>
    </p:spTree>
    <p:extLst>
      <p:ext uri="{BB962C8B-B14F-4D97-AF65-F5344CB8AC3E}">
        <p14:creationId xmlns:p14="http://schemas.microsoft.com/office/powerpoint/2010/main" val="388102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talk about the impact this will have on the</a:t>
            </a:r>
            <a:r>
              <a:rPr lang="en-GB" baseline="0" dirty="0" smtClean="0"/>
              <a:t> / your business. Assessor away from the work place etc..always needing to have their skills relevant and industry ready</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7</a:t>
            </a:fld>
            <a:endParaRPr lang="en-GB"/>
          </a:p>
        </p:txBody>
      </p:sp>
    </p:spTree>
    <p:extLst>
      <p:ext uri="{BB962C8B-B14F-4D97-AF65-F5344CB8AC3E}">
        <p14:creationId xmlns:p14="http://schemas.microsoft.com/office/powerpoint/2010/main" val="281778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 into a bit more detail about how</a:t>
            </a:r>
            <a:r>
              <a:rPr lang="en-GB" baseline="0" dirty="0" smtClean="0"/>
              <a:t> Gateway Assessment went. Any surprises? Anything we hadn’t pre-empted?</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8</a:t>
            </a:fld>
            <a:endParaRPr lang="en-GB"/>
          </a:p>
        </p:txBody>
      </p:sp>
    </p:spTree>
    <p:extLst>
      <p:ext uri="{BB962C8B-B14F-4D97-AF65-F5344CB8AC3E}">
        <p14:creationId xmlns:p14="http://schemas.microsoft.com/office/powerpoint/2010/main" val="492356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Bit more content</a:t>
            </a:r>
            <a:r>
              <a:rPr lang="en-GB" baseline="0" dirty="0" smtClean="0"/>
              <a:t> but don’t dwell – in terms of </a:t>
            </a:r>
            <a:r>
              <a:rPr lang="en-GB" baseline="0" dirty="0" err="1" smtClean="0"/>
              <a:t>Mechatronics</a:t>
            </a:r>
            <a:r>
              <a:rPr lang="en-GB" baseline="0" dirty="0" smtClean="0"/>
              <a:t> practical delivery is the priority!!!!</a:t>
            </a:r>
            <a:endParaRPr lang="en-GB" dirty="0"/>
          </a:p>
        </p:txBody>
      </p:sp>
      <p:sp>
        <p:nvSpPr>
          <p:cNvPr id="4" name="Slide Number Placeholder 3"/>
          <p:cNvSpPr>
            <a:spLocks noGrp="1"/>
          </p:cNvSpPr>
          <p:nvPr>
            <p:ph type="sldNum" sz="quarter" idx="10"/>
          </p:nvPr>
        </p:nvSpPr>
        <p:spPr/>
        <p:txBody>
          <a:bodyPr/>
          <a:lstStyle/>
          <a:p>
            <a:fld id="{D2BEBDC9-FB06-4346-9917-66CB16F2428F}" type="slidenum">
              <a:rPr lang="en-GB" smtClean="0"/>
              <a:pPr/>
              <a:t>9</a:t>
            </a:fld>
            <a:endParaRPr lang="en-GB"/>
          </a:p>
        </p:txBody>
      </p:sp>
    </p:spTree>
    <p:extLst>
      <p:ext uri="{BB962C8B-B14F-4D97-AF65-F5344CB8AC3E}">
        <p14:creationId xmlns:p14="http://schemas.microsoft.com/office/powerpoint/2010/main" val="377878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C6973-3378-4A18-8E64-17C2B6541178}" type="datetimeFigureOut">
              <a:rPr lang="en-GB" smtClean="0"/>
              <a:pPr/>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FE48-AFEA-4B1E-8BF7-A166222C953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C6973-3378-4A18-8E64-17C2B6541178}" type="datetimeFigureOut">
              <a:rPr lang="en-GB" smtClean="0"/>
              <a:pPr/>
              <a:t>03/03/2017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BFE48-AFEA-4B1E-8BF7-A166222C9531}" type="slidenum">
              <a:rPr lang="en-GB" smtClean="0"/>
              <a:pPr/>
              <a:t>‹#›</a:t>
            </a:fld>
            <a:endParaRPr lang="en-GB"/>
          </a:p>
        </p:txBody>
      </p:sp>
      <p:pic>
        <p:nvPicPr>
          <p:cNvPr id="7" name="Picture 2" descr="nwtclogo small"/>
          <p:cNvPicPr>
            <a:picLocks noChangeAspect="1" noChangeArrowheads="1"/>
          </p:cNvPicPr>
          <p:nvPr userDrawn="1"/>
        </p:nvPicPr>
        <p:blipFill>
          <a:blip r:embed="rId13" cstate="print"/>
          <a:srcRect/>
          <a:stretch>
            <a:fillRect/>
          </a:stretch>
        </p:blipFill>
        <p:spPr bwMode="auto">
          <a:xfrm>
            <a:off x="7452320" y="6237312"/>
            <a:ext cx="142875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2691731"/>
          </a:xfrm>
        </p:spPr>
        <p:txBody>
          <a:bodyPr/>
          <a:lstStyle/>
          <a:p>
            <a:r>
              <a:rPr lang="en-GB" dirty="0" smtClean="0"/>
              <a:t>Shane Parkes</a:t>
            </a:r>
            <a:endParaRPr lang="en-GB" dirty="0"/>
          </a:p>
        </p:txBody>
      </p:sp>
      <p:sp>
        <p:nvSpPr>
          <p:cNvPr id="3" name="Subtitle 2"/>
          <p:cNvSpPr>
            <a:spLocks noGrp="1"/>
          </p:cNvSpPr>
          <p:nvPr>
            <p:ph type="subTitle" idx="1"/>
          </p:nvPr>
        </p:nvSpPr>
        <p:spPr>
          <a:xfrm>
            <a:off x="1371600" y="3429000"/>
            <a:ext cx="6400800" cy="2209800"/>
          </a:xfrm>
        </p:spPr>
        <p:txBody>
          <a:bodyPr/>
          <a:lstStyle/>
          <a:p>
            <a:r>
              <a:rPr lang="en-GB" dirty="0" smtClean="0">
                <a:solidFill>
                  <a:schemeClr val="bg1">
                    <a:lumMod val="65000"/>
                  </a:schemeClr>
                </a:solidFill>
              </a:rPr>
              <a:t>Head of Technical Training and Delivery at North West Training Council</a:t>
            </a:r>
            <a:endParaRPr lang="en-GB"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3195786"/>
          </a:xfrm>
        </p:spPr>
        <p:txBody>
          <a:bodyPr>
            <a:normAutofit fontScale="90000"/>
          </a:bodyPr>
          <a:lstStyle/>
          <a:p>
            <a:pPr algn="l"/>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sz="3300" u="sng" dirty="0" smtClean="0"/>
              <a:t>Behavioural Review </a:t>
            </a:r>
            <a:br>
              <a:rPr lang="en-GB" sz="3300" u="sng" dirty="0" smtClean="0"/>
            </a:br>
            <a:r>
              <a:rPr lang="en-GB" sz="3300" u="sng" dirty="0" smtClean="0"/>
              <a:t/>
            </a:r>
            <a:br>
              <a:rPr lang="en-GB" sz="3300" u="sng" dirty="0" smtClean="0"/>
            </a:br>
            <a:r>
              <a:rPr lang="en-GB" sz="3100" dirty="0" smtClean="0"/>
              <a:t>This is an additional element to the qualification whereby implementing and maintaining the behavioural framework develops the apprentices holistically by including assessing personal skills and behaviours. Do not underestimate the time and training needed for staff to complete behavioural reviews</a:t>
            </a: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4" name="Subtitle 3"/>
          <p:cNvSpPr>
            <a:spLocks noGrp="1"/>
          </p:cNvSpPr>
          <p:nvPr>
            <p:ph type="subTitle" idx="1"/>
          </p:nvPr>
        </p:nvSpPr>
        <p:spPr>
          <a:xfrm>
            <a:off x="3491880" y="4005064"/>
            <a:ext cx="1872208" cy="1584176"/>
          </a:xfrm>
          <a:prstGeom prst="flowChartConnector">
            <a:avLst/>
          </a:prstGeom>
          <a:solidFill>
            <a:srgbClr val="3399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1800" dirty="0" smtClean="0">
                <a:solidFill>
                  <a:schemeClr val="bg1"/>
                </a:solidFill>
              </a:rPr>
              <a:t>Behaviours</a:t>
            </a:r>
            <a:endParaRPr lang="en-GB" sz="1800" dirty="0">
              <a:solidFill>
                <a:schemeClr val="bg1"/>
              </a:solidFill>
            </a:endParaRPr>
          </a:p>
        </p:txBody>
      </p:sp>
      <p:sp>
        <p:nvSpPr>
          <p:cNvPr id="5" name="Subtitle 3"/>
          <p:cNvSpPr txBox="1">
            <a:spLocks/>
          </p:cNvSpPr>
          <p:nvPr/>
        </p:nvSpPr>
        <p:spPr>
          <a:xfrm>
            <a:off x="2123728" y="4725144"/>
            <a:ext cx="1872208" cy="1584176"/>
          </a:xfrm>
          <a:prstGeom prst="flowChartConnector">
            <a:avLst/>
          </a:prstGeom>
          <a:solidFill>
            <a:srgbClr val="339966"/>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800" b="0" i="0" u="none" strike="noStrike" kern="1200" cap="none" spc="0" normalizeH="0" baseline="0" noProof="0" dirty="0" smtClean="0">
                <a:ln>
                  <a:noFill/>
                </a:ln>
                <a:solidFill>
                  <a:schemeClr val="bg1"/>
                </a:solidFill>
                <a:effectLst/>
                <a:uLnTx/>
                <a:uFillTx/>
                <a:latin typeface="+mn-lt"/>
                <a:ea typeface="+mn-ea"/>
                <a:cs typeface="+mn-cs"/>
              </a:rPr>
              <a:t>Knowledge</a:t>
            </a:r>
            <a:r>
              <a:rPr kumimoji="0" lang="en-GB" sz="1800" b="0" i="0" u="none" strike="noStrike" kern="1200" cap="none" spc="0" normalizeH="0" noProof="0" dirty="0" smtClean="0">
                <a:ln>
                  <a:noFill/>
                </a:ln>
                <a:solidFill>
                  <a:schemeClr val="bg1"/>
                </a:solidFill>
                <a:effectLst/>
                <a:uLnTx/>
                <a:uFillTx/>
                <a:latin typeface="+mn-lt"/>
                <a:ea typeface="+mn-ea"/>
                <a:cs typeface="+mn-cs"/>
              </a:rPr>
              <a:t> </a:t>
            </a:r>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Subtitle 3"/>
          <p:cNvSpPr txBox="1">
            <a:spLocks/>
          </p:cNvSpPr>
          <p:nvPr/>
        </p:nvSpPr>
        <p:spPr>
          <a:xfrm>
            <a:off x="4860032" y="4725144"/>
            <a:ext cx="1872208" cy="1584176"/>
          </a:xfrm>
          <a:prstGeom prst="flowChartConnector">
            <a:avLst/>
          </a:prstGeom>
          <a:solidFill>
            <a:srgbClr val="339966"/>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800" b="0" i="0" u="none" strike="noStrike" kern="1200" cap="none" spc="0" normalizeH="0" baseline="0" noProof="0" dirty="0" smtClean="0">
                <a:ln>
                  <a:noFill/>
                </a:ln>
                <a:solidFill>
                  <a:schemeClr val="bg1"/>
                </a:solidFill>
                <a:effectLst/>
                <a:uLnTx/>
                <a:uFillTx/>
                <a:latin typeface="+mn-lt"/>
                <a:ea typeface="+mn-ea"/>
                <a:cs typeface="+mn-cs"/>
              </a:rPr>
              <a:t>Skills</a:t>
            </a:r>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stretch>
            <a:fillRect/>
          </a:stretch>
        </p:blipFill>
        <p:spPr>
          <a:xfrm>
            <a:off x="251520" y="116632"/>
            <a:ext cx="8713210" cy="572859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cstate="print"/>
          <a:stretch>
            <a:fillRect/>
          </a:stretch>
        </p:blipFill>
        <p:spPr>
          <a:xfrm>
            <a:off x="179512" y="260648"/>
            <a:ext cx="8809223" cy="59766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Example of assessment with behaviours.jpg"/>
          <p:cNvPicPr>
            <a:picLocks noChangeAspect="1"/>
          </p:cNvPicPr>
          <p:nvPr/>
        </p:nvPicPr>
        <p:blipFill>
          <a:blip r:embed="rId3" cstate="print"/>
          <a:srcRect l="7512" t="9450" r="20376" b="24401"/>
          <a:stretch>
            <a:fillRect/>
          </a:stretch>
        </p:blipFill>
        <p:spPr>
          <a:xfrm>
            <a:off x="2267744" y="548680"/>
            <a:ext cx="4536504" cy="595416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endParaRPr lang="en-GB" sz="3000" dirty="0"/>
          </a:p>
        </p:txBody>
      </p:sp>
      <p:sp>
        <p:nvSpPr>
          <p:cNvPr id="10" name="Content Placeholder 2"/>
          <p:cNvSpPr txBox="1">
            <a:spLocks/>
          </p:cNvSpPr>
          <p:nvPr/>
        </p:nvSpPr>
        <p:spPr>
          <a:xfrm>
            <a:off x="457200" y="620688"/>
            <a:ext cx="8229600" cy="550547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GB" sz="3200" u="sng" dirty="0" smtClean="0"/>
              <a:t>New Standards Financial Implications</a:t>
            </a:r>
            <a:endParaRPr kumimoji="0" lang="en-GB" sz="3200" b="0" i="0" u="sng"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GB" sz="3200" u="sng" dirty="0" smtClean="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sng"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TextBox 10"/>
          <p:cNvSpPr txBox="1"/>
          <p:nvPr/>
        </p:nvSpPr>
        <p:spPr>
          <a:xfrm>
            <a:off x="107504" y="1420282"/>
            <a:ext cx="8928993" cy="4889118"/>
          </a:xfrm>
          <a:prstGeom prst="rect">
            <a:avLst/>
          </a:prstGeom>
        </p:spPr>
        <p:txBody>
          <a:bodyPr wrap="square" lIns="0" tIns="0" rIns="0" bIns="0" rtlCol="0">
            <a:noAutofit/>
          </a:bodyPr>
          <a:lstStyle/>
          <a:p>
            <a:pPr marL="285750" indent="-285750" fontAlgn="auto">
              <a:lnSpc>
                <a:spcPct val="150000"/>
              </a:lnSpc>
              <a:spcBef>
                <a:spcPts val="0"/>
              </a:spcBef>
              <a:spcAft>
                <a:spcPts val="0"/>
              </a:spcAft>
              <a:buFont typeface="Arial" pitchFamily="34" charset="0"/>
              <a:buChar char="•"/>
            </a:pPr>
            <a:r>
              <a:rPr lang="en-GB" sz="1600" b="0" dirty="0">
                <a:ea typeface="+mn-ea"/>
                <a:cs typeface="Arial" pitchFamily="34" charset="0"/>
              </a:rPr>
              <a:t>Gain employer sign-off on the delivery cost model as early as possible - need to breakdown into training and assessment costs, payment profiles and split over the apprentice duration</a:t>
            </a:r>
          </a:p>
          <a:p>
            <a:pPr marL="285750" indent="-285750" fontAlgn="auto">
              <a:lnSpc>
                <a:spcPct val="150000"/>
              </a:lnSpc>
              <a:spcBef>
                <a:spcPts val="0"/>
              </a:spcBef>
              <a:spcAft>
                <a:spcPts val="0"/>
              </a:spcAft>
              <a:buFont typeface="Arial" pitchFamily="34" charset="0"/>
              <a:buChar char="•"/>
            </a:pPr>
            <a:r>
              <a:rPr lang="en-GB" sz="1600" b="0" dirty="0">
                <a:ea typeface="+mn-ea"/>
                <a:cs typeface="Arial" pitchFamily="34" charset="0"/>
              </a:rPr>
              <a:t>Watch your cash flow remember you get</a:t>
            </a:r>
            <a:r>
              <a:rPr lang="en-GB" sz="1600" dirty="0">
                <a:ea typeface="+mn-ea"/>
                <a:cs typeface="Arial" pitchFamily="34" charset="0"/>
              </a:rPr>
              <a:t> no </a:t>
            </a:r>
            <a:r>
              <a:rPr lang="en-GB" sz="1600" b="0" dirty="0">
                <a:ea typeface="+mn-ea"/>
                <a:cs typeface="Arial" pitchFamily="34" charset="0"/>
              </a:rPr>
              <a:t>SFA income until you can evidence employer payment! However, currently rules allow you to skew payments to recover initial delivery costs</a:t>
            </a:r>
          </a:p>
          <a:p>
            <a:pPr marL="285750" indent="-285750" fontAlgn="auto">
              <a:lnSpc>
                <a:spcPct val="150000"/>
              </a:lnSpc>
              <a:spcBef>
                <a:spcPts val="0"/>
              </a:spcBef>
              <a:spcAft>
                <a:spcPts val="0"/>
              </a:spcAft>
              <a:buFont typeface="Arial" pitchFamily="34" charset="0"/>
              <a:buChar char="•"/>
            </a:pPr>
            <a:r>
              <a:rPr lang="en-GB" sz="1600" b="0" dirty="0">
                <a:ea typeface="+mn-ea"/>
                <a:cs typeface="Arial" pitchFamily="34" charset="0"/>
              </a:rPr>
              <a:t>Ensure your MIS system can accommodate trailblazer funding - not sure about reconciliations</a:t>
            </a:r>
          </a:p>
          <a:p>
            <a:pPr marL="285750" indent="-285750" fontAlgn="auto">
              <a:lnSpc>
                <a:spcPct val="150000"/>
              </a:lnSpc>
              <a:spcBef>
                <a:spcPts val="0"/>
              </a:spcBef>
              <a:spcAft>
                <a:spcPts val="0"/>
              </a:spcAft>
              <a:buFont typeface="Arial" pitchFamily="34" charset="0"/>
              <a:buChar char="•"/>
            </a:pPr>
            <a:r>
              <a:rPr lang="en-GB" sz="1600" b="0" dirty="0">
                <a:ea typeface="+mn-ea"/>
                <a:cs typeface="Arial" pitchFamily="34" charset="0"/>
              </a:rPr>
              <a:t>Watch for the impact of higher funding levels on your SFA contract allocation – especially ASB</a:t>
            </a:r>
          </a:p>
          <a:p>
            <a:pPr marL="285750" indent="-285750" fontAlgn="auto">
              <a:lnSpc>
                <a:spcPct val="150000"/>
              </a:lnSpc>
              <a:spcBef>
                <a:spcPts val="0"/>
              </a:spcBef>
              <a:spcAft>
                <a:spcPts val="0"/>
              </a:spcAft>
              <a:buFont typeface="Arial" pitchFamily="34" charset="0"/>
              <a:buChar char="•"/>
            </a:pPr>
            <a:r>
              <a:rPr lang="en-GB" sz="1600" b="0" dirty="0" smtClean="0">
                <a:ea typeface="+mn-ea"/>
                <a:cs typeface="Arial" pitchFamily="34" charset="0"/>
              </a:rPr>
              <a:t>Employer </a:t>
            </a:r>
            <a:r>
              <a:rPr lang="en-GB" sz="1600" b="0" dirty="0">
                <a:ea typeface="+mn-ea"/>
                <a:cs typeface="Arial" pitchFamily="34" charset="0"/>
              </a:rPr>
              <a:t>incentive payments come out of providers contract allocation -</a:t>
            </a:r>
          </a:p>
          <a:p>
            <a:pPr marL="742950" lvl="1" indent="-285750" fontAlgn="auto">
              <a:lnSpc>
                <a:spcPct val="150000"/>
              </a:lnSpc>
              <a:spcBef>
                <a:spcPts val="0"/>
              </a:spcBef>
              <a:spcAft>
                <a:spcPts val="0"/>
              </a:spcAft>
              <a:buFont typeface="Arial" pitchFamily="34" charset="0"/>
              <a:buChar char="•"/>
            </a:pPr>
            <a:r>
              <a:rPr lang="en-GB" sz="1600" b="0" dirty="0">
                <a:ea typeface="+mn-ea"/>
                <a:cs typeface="Arial" pitchFamily="34" charset="0"/>
              </a:rPr>
              <a:t>Two payments for 16 -18 yr. olds - first after three months second after 12 months on programme – band 5  - £2,700 x 2</a:t>
            </a:r>
          </a:p>
          <a:p>
            <a:pPr marL="742950" lvl="1" indent="-285750" fontAlgn="auto">
              <a:lnSpc>
                <a:spcPct val="150000"/>
              </a:lnSpc>
              <a:spcBef>
                <a:spcPts val="0"/>
              </a:spcBef>
              <a:spcAft>
                <a:spcPts val="0"/>
              </a:spcAft>
              <a:buFont typeface="Arial" pitchFamily="34" charset="0"/>
              <a:buChar char="•"/>
            </a:pPr>
            <a:r>
              <a:rPr lang="en-GB" sz="1600" b="0" dirty="0">
                <a:ea typeface="+mn-ea"/>
                <a:cs typeface="Arial" pitchFamily="34" charset="0"/>
              </a:rPr>
              <a:t>Payment for small business triggered after three months on programme  - band 5 - £2,700</a:t>
            </a:r>
          </a:p>
          <a:p>
            <a:pPr marL="285750" indent="-285750" fontAlgn="auto">
              <a:lnSpc>
                <a:spcPct val="150000"/>
              </a:lnSpc>
              <a:spcBef>
                <a:spcPts val="0"/>
              </a:spcBef>
              <a:spcAft>
                <a:spcPts val="0"/>
              </a:spcAft>
              <a:buFont typeface="Arial" pitchFamily="34" charset="0"/>
              <a:buChar char="•"/>
            </a:pPr>
            <a:r>
              <a:rPr lang="en-GB" sz="1600" b="0" dirty="0">
                <a:ea typeface="+mn-ea"/>
                <a:cs typeface="Arial" pitchFamily="34" charset="0"/>
              </a:rPr>
              <a:t>Need to establish a mechanism to pass these payments on the employer with a sufficient audit trail (payments should be made within 10 days) </a:t>
            </a:r>
          </a:p>
          <a:p>
            <a:pPr marL="285750" indent="-285750" fontAlgn="auto">
              <a:lnSpc>
                <a:spcPct val="150000"/>
              </a:lnSpc>
              <a:spcBef>
                <a:spcPts val="0"/>
              </a:spcBef>
              <a:spcAft>
                <a:spcPts val="0"/>
              </a:spcAft>
              <a:buFont typeface="Arial" pitchFamily="34" charset="0"/>
              <a:buChar char="•"/>
            </a:pPr>
            <a:r>
              <a:rPr lang="en-GB" sz="1600" b="0" dirty="0">
                <a:ea typeface="+mn-ea"/>
                <a:cs typeface="Arial" pitchFamily="34" charset="0"/>
              </a:rPr>
              <a:t>Funding post 2017 unclear - so proceeding at risk re investment</a:t>
            </a:r>
          </a:p>
          <a:p>
            <a:pPr marL="285750" indent="-285750" fontAlgn="auto">
              <a:lnSpc>
                <a:spcPct val="150000"/>
              </a:lnSpc>
              <a:spcBef>
                <a:spcPts val="0"/>
              </a:spcBef>
              <a:spcAft>
                <a:spcPts val="0"/>
              </a:spcAft>
              <a:buFont typeface="Wingdings" pitchFamily="2" charset="2"/>
              <a:buChar char="q"/>
            </a:pPr>
            <a:endParaRPr lang="en-GB" sz="1800" b="0" dirty="0">
              <a:latin typeface="Arial" pitchFamily="34" charset="0"/>
              <a:ea typeface="+mn-ea"/>
              <a:cs typeface="Arial" pitchFamily="34" charset="0"/>
            </a:endParaRPr>
          </a:p>
          <a:p>
            <a:pPr marL="285750" indent="-285750" fontAlgn="auto">
              <a:lnSpc>
                <a:spcPct val="150000"/>
              </a:lnSpc>
              <a:spcBef>
                <a:spcPts val="0"/>
              </a:spcBef>
              <a:spcAft>
                <a:spcPts val="0"/>
              </a:spcAft>
              <a:buFont typeface="Wingdings" pitchFamily="2" charset="2"/>
              <a:buChar char="q"/>
            </a:pPr>
            <a:endParaRPr lang="en-GB" sz="1800" b="0" dirty="0">
              <a:latin typeface="Arial" pitchFamily="34" charset="0"/>
              <a:ea typeface="+mn-ea"/>
              <a:cs typeface="Arial" pitchFamily="34" charset="0"/>
            </a:endParaRPr>
          </a:p>
          <a:p>
            <a:pPr marL="285750" indent="-285750" fontAlgn="auto">
              <a:lnSpc>
                <a:spcPct val="150000"/>
              </a:lnSpc>
              <a:spcBef>
                <a:spcPts val="0"/>
              </a:spcBef>
              <a:spcAft>
                <a:spcPts val="0"/>
              </a:spcAft>
              <a:buFont typeface="Wingdings" pitchFamily="2" charset="2"/>
              <a:buChar char="q"/>
            </a:pPr>
            <a:endParaRPr lang="en-GB" sz="1800" b="0" dirty="0">
              <a:latin typeface="Arial" pitchFamily="34" charset="0"/>
              <a:ea typeface="+mn-ea"/>
              <a:cs typeface="Arial" pitchFamily="34" charset="0"/>
            </a:endParaRPr>
          </a:p>
          <a:p>
            <a:pPr marL="285750" indent="-285750" fontAlgn="auto">
              <a:lnSpc>
                <a:spcPct val="150000"/>
              </a:lnSpc>
              <a:spcBef>
                <a:spcPts val="0"/>
              </a:spcBef>
              <a:spcAft>
                <a:spcPts val="0"/>
              </a:spcAft>
              <a:buFont typeface="Wingdings" pitchFamily="2" charset="2"/>
              <a:buChar char="q"/>
            </a:pPr>
            <a:endParaRPr lang="en-GB" sz="1800" b="0" dirty="0">
              <a:latin typeface="Arial" pitchFamily="34" charset="0"/>
              <a:ea typeface="+mn-ea"/>
              <a:cs typeface="Arial" pitchFamily="34" charset="0"/>
            </a:endParaRPr>
          </a:p>
          <a:p>
            <a:pPr marL="285750" indent="-285750" fontAlgn="auto">
              <a:lnSpc>
                <a:spcPct val="150000"/>
              </a:lnSpc>
              <a:spcBef>
                <a:spcPts val="0"/>
              </a:spcBef>
              <a:spcAft>
                <a:spcPts val="0"/>
              </a:spcAft>
              <a:buFont typeface="Wingdings" pitchFamily="2" charset="2"/>
              <a:buChar char="q"/>
            </a:pPr>
            <a:endParaRPr lang="en-GB" sz="1800" b="0" dirty="0">
              <a:latin typeface="Arial" pitchFamily="34" charset="0"/>
              <a:ea typeface="+mn-ea"/>
              <a:cs typeface="Arial" pitchFamily="34" charset="0"/>
            </a:endParaRPr>
          </a:p>
          <a:p>
            <a:pPr marL="285750" indent="-285750" fontAlgn="auto">
              <a:lnSpc>
                <a:spcPct val="150000"/>
              </a:lnSpc>
              <a:spcBef>
                <a:spcPts val="0"/>
              </a:spcBef>
              <a:spcAft>
                <a:spcPts val="0"/>
              </a:spcAft>
              <a:buFont typeface="Wingdings" pitchFamily="2" charset="2"/>
              <a:buChar char="q"/>
            </a:pPr>
            <a:endParaRPr lang="en-GB" sz="1800" b="0" dirty="0">
              <a:latin typeface="Arial" pitchFamily="34" charset="0"/>
              <a:ea typeface="+mn-ea"/>
              <a:cs typeface="Arial" pitchFamily="34" charset="0"/>
            </a:endParaRPr>
          </a:p>
          <a:p>
            <a:pPr marL="285750" indent="-285750" fontAlgn="auto">
              <a:lnSpc>
                <a:spcPct val="150000"/>
              </a:lnSpc>
              <a:spcBef>
                <a:spcPts val="0"/>
              </a:spcBef>
              <a:spcAft>
                <a:spcPts val="0"/>
              </a:spcAft>
              <a:buFont typeface="Wingdings" pitchFamily="2" charset="2"/>
              <a:buChar char="q"/>
            </a:pPr>
            <a:endParaRPr lang="en-GB" sz="1800" b="0" dirty="0">
              <a:latin typeface="Arial" pitchFamily="34" charset="0"/>
              <a:ea typeface="+mn-ea"/>
              <a:cs typeface="Arial" pitchFamily="34" charset="0"/>
            </a:endParaRPr>
          </a:p>
          <a:p>
            <a:pPr fontAlgn="auto">
              <a:lnSpc>
                <a:spcPct val="150000"/>
              </a:lnSpc>
              <a:spcBef>
                <a:spcPts val="0"/>
              </a:spcBef>
              <a:spcAft>
                <a:spcPts val="0"/>
              </a:spcAft>
            </a:pPr>
            <a:endParaRPr lang="en-GB" sz="1800" b="0" dirty="0">
              <a:latin typeface="Arial" pitchFamily="34" charset="0"/>
              <a:ea typeface="+mn-ea"/>
              <a:cs typeface="Arial" pitchFamily="34" charset="0"/>
            </a:endParaRPr>
          </a:p>
          <a:p>
            <a:pPr marL="285750" indent="-285750" fontAlgn="auto">
              <a:lnSpc>
                <a:spcPts val="1200"/>
              </a:lnSpc>
              <a:spcBef>
                <a:spcPts val="0"/>
              </a:spcBef>
              <a:spcAft>
                <a:spcPts val="0"/>
              </a:spcAft>
              <a:buFont typeface="Wingdings" pitchFamily="2" charset="2"/>
              <a:buChar char="q"/>
            </a:pPr>
            <a:endParaRPr lang="en-GB" sz="1800" b="0" dirty="0">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2200" dirty="0" smtClean="0">
                <a:latin typeface="+mn-lt"/>
              </a:rPr>
              <a:t>Fiscally, this programme is matched by the S.F.A.; every £2 the employer  </a:t>
            </a:r>
            <a:br>
              <a:rPr lang="en-GB" sz="2200" dirty="0" smtClean="0">
                <a:latin typeface="+mn-lt"/>
              </a:rPr>
            </a:br>
            <a:r>
              <a:rPr lang="en-GB" sz="2200" dirty="0" smtClean="0">
                <a:latin typeface="+mn-lt"/>
              </a:rPr>
              <a:t>contributes, the government contributes £1</a:t>
            </a:r>
            <a:r>
              <a:rPr lang="en-GB" sz="1800" dirty="0" smtClean="0">
                <a:latin typeface="+mn-lt"/>
              </a:rPr>
              <a:t/>
            </a:r>
            <a:br>
              <a:rPr lang="en-GB" sz="1800" dirty="0" smtClean="0">
                <a:latin typeface="+mn-lt"/>
              </a:rPr>
            </a:br>
            <a:r>
              <a:rPr lang="en-GB" sz="1800" dirty="0" smtClean="0">
                <a:latin typeface="+mn-lt"/>
              </a:rPr>
              <a:t/>
            </a:r>
            <a:br>
              <a:rPr lang="en-GB" sz="1800" dirty="0" smtClean="0">
                <a:latin typeface="+mn-lt"/>
              </a:rPr>
            </a:br>
            <a:r>
              <a:rPr lang="en-GB" sz="1800" dirty="0" smtClean="0">
                <a:latin typeface="+mn-lt"/>
              </a:rPr>
              <a:t>The </a:t>
            </a:r>
            <a:r>
              <a:rPr lang="en-GB" sz="1800" dirty="0" err="1" smtClean="0">
                <a:latin typeface="+mn-lt"/>
              </a:rPr>
              <a:t>costings</a:t>
            </a:r>
            <a:r>
              <a:rPr lang="en-GB" sz="1800" dirty="0" smtClean="0">
                <a:latin typeface="+mn-lt"/>
              </a:rPr>
              <a:t> which are agreed initially include delivery of training, assessment and the final synoptic test</a:t>
            </a:r>
            <a:br>
              <a:rPr lang="en-GB" sz="1800" dirty="0" smtClean="0">
                <a:latin typeface="+mn-lt"/>
              </a:rPr>
            </a:br>
            <a:r>
              <a:rPr lang="en-GB" sz="1800" dirty="0" smtClean="0">
                <a:latin typeface="+mn-lt"/>
              </a:rPr>
              <a:t/>
            </a:r>
            <a:br>
              <a:rPr lang="en-GB" sz="1800" dirty="0" smtClean="0">
                <a:latin typeface="+mn-lt"/>
              </a:rPr>
            </a:br>
            <a:r>
              <a:rPr lang="en-GB" sz="1800" dirty="0" smtClean="0">
                <a:latin typeface="+mn-lt"/>
              </a:rPr>
              <a:t>N.W.T.C. have  employed a ‘Strategic Account Coordinator’ to explain and negotiate payment plans for the new standards</a:t>
            </a:r>
            <a:br>
              <a:rPr lang="en-GB" sz="1800" dirty="0" smtClean="0">
                <a:latin typeface="+mn-lt"/>
              </a:rPr>
            </a:br>
            <a:r>
              <a:rPr lang="en-GB" sz="1800" dirty="0" smtClean="0">
                <a:latin typeface="+mn-lt"/>
              </a:rPr>
              <a:t/>
            </a:r>
            <a:br>
              <a:rPr lang="en-GB" sz="1800" dirty="0" smtClean="0">
                <a:latin typeface="+mn-lt"/>
              </a:rPr>
            </a:br>
            <a:r>
              <a:rPr lang="en-GB" sz="1800" dirty="0" smtClean="0">
                <a:latin typeface="+mn-lt"/>
              </a:rPr>
              <a:t>So this wage is in addition to training courses for current staff, new equipment and consumables</a:t>
            </a:r>
            <a:r>
              <a:rPr lang="en-GB" sz="1800" dirty="0" smtClean="0"/>
              <a:t/>
            </a:r>
            <a:br>
              <a:rPr lang="en-GB" sz="1800" dirty="0" smtClean="0"/>
            </a:br>
            <a:r>
              <a:rPr lang="en-GB" sz="1800" dirty="0" smtClean="0"/>
              <a:t/>
            </a:r>
            <a:br>
              <a:rPr lang="en-GB" sz="1800" dirty="0" smtClean="0"/>
            </a:br>
            <a:r>
              <a:rPr lang="en-GB" sz="2000" dirty="0" smtClean="0"/>
              <a:t>However, we have been recompensed already by the new business this has generated as other employers wish to follow this model. As a training organisation we have been re-energised by consistently evolving our instructional practices and of course it gives N.W.T.C. kudos to be a ‘Trailblazer ‘at the forefront of industry and governmental revolutionary change</a:t>
            </a: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endParaRPr lang="en-GB"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Size of off the job period – Foundation Stage will take up to 18 months or 2 years to complete which will include the Gateway Assessment( 12 months for Tool and Die – 10 units)</a:t>
            </a:r>
          </a:p>
          <a:p>
            <a:r>
              <a:rPr lang="en-GB" sz="2800" dirty="0" smtClean="0"/>
              <a:t>Delivery Plan and associated logistics </a:t>
            </a:r>
          </a:p>
          <a:p>
            <a:r>
              <a:rPr lang="en-GB" sz="2800" dirty="0" smtClean="0"/>
              <a:t>Assessors do not interface with the second tier of apprentices employer i.e. managers, H.R. </a:t>
            </a:r>
          </a:p>
          <a:p>
            <a:r>
              <a:rPr lang="en-GB" sz="2800" dirty="0" smtClean="0"/>
              <a:t>Fiscal pressure such as the buying of new kit is a consideration as to date N.W.T.C have spent in the region of 250k on consumables </a:t>
            </a:r>
          </a:p>
          <a:p>
            <a:endParaRPr lang="en-GB"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20000"/>
          </a:bodyPr>
          <a:lstStyle/>
          <a:p>
            <a:r>
              <a:rPr lang="en-GB" dirty="0" smtClean="0"/>
              <a:t>Analysing behaviours has been protracted and convoluted as the detail is comparable to ‘profiling’.  Staff expectations have not always matched the self appraised grade of the apprentice </a:t>
            </a:r>
          </a:p>
          <a:p>
            <a:r>
              <a:rPr lang="en-GB" dirty="0" smtClean="0"/>
              <a:t>The employer feels ownership towards the qualification and it is them not the Awarding Body who guides delivery and assessment.</a:t>
            </a:r>
          </a:p>
          <a:p>
            <a:r>
              <a:rPr lang="en-GB" dirty="0" smtClean="0"/>
              <a:t>N.W.T.C are only dealing with one employer, it would be very difficult therefore to administrate successfully to a number of customers</a:t>
            </a:r>
          </a:p>
          <a:p>
            <a:r>
              <a:rPr lang="en-GB" dirty="0" smtClean="0"/>
              <a:t>On a personal level, weekly meetings at JLR to communicate changes is time consuming meaning less time to embed the programme.</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smtClean="0"/>
          </a:p>
          <a:p>
            <a:pPr algn="ctr">
              <a:buNone/>
            </a:pPr>
            <a:r>
              <a:rPr lang="en-GB" sz="4000" dirty="0" smtClean="0"/>
              <a:t>Any questions?</a:t>
            </a:r>
            <a:endParaRPr lang="en-GB"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3600" dirty="0" smtClean="0"/>
              <a:t>Since 2009, we have trained and assessed Jaguar Land Rover apprentices – to date a total of 188</a:t>
            </a:r>
            <a:br>
              <a:rPr lang="en-GB" sz="3600" dirty="0" smtClean="0"/>
            </a:br>
            <a:r>
              <a:rPr lang="en-GB" sz="3600" dirty="0" smtClean="0"/>
              <a:t> of which 30 are Higher Apprentices </a:t>
            </a:r>
            <a:br>
              <a:rPr lang="en-GB" sz="3600" dirty="0" smtClean="0"/>
            </a:br>
            <a:r>
              <a:rPr lang="en-GB" sz="3600" dirty="0"/>
              <a:t/>
            </a:r>
            <a:br>
              <a:rPr lang="en-GB" sz="3600" dirty="0"/>
            </a:br>
            <a:r>
              <a:rPr lang="en-GB" sz="3600" dirty="0" smtClean="0"/>
              <a:t>N.W.T.C. have a total of 395 engineering apprentices on our programmes</a:t>
            </a:r>
            <a:endParaRPr lang="en-GB"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3600" dirty="0" smtClean="0"/>
              <a:t/>
            </a:r>
            <a:br>
              <a:rPr lang="en-GB" sz="3600" dirty="0" smtClean="0"/>
            </a:br>
            <a:r>
              <a:rPr lang="en-GB" sz="3600" dirty="0" smtClean="0"/>
              <a:t>We are in the third year of delivering the </a:t>
            </a:r>
            <a:r>
              <a:rPr lang="en-GB" sz="3600" dirty="0" err="1" smtClean="0"/>
              <a:t>Mechatronic</a:t>
            </a:r>
            <a:r>
              <a:rPr lang="en-GB" sz="3600" dirty="0" smtClean="0"/>
              <a:t> Trailblazer Pathway and the first year of Tool and Die Trailblazer delivery</a:t>
            </a:r>
            <a:br>
              <a:rPr lang="en-GB" sz="3600" dirty="0" smtClean="0"/>
            </a:br>
            <a:r>
              <a:rPr lang="en-GB" sz="3600" dirty="0" smtClean="0"/>
              <a:t/>
            </a:r>
            <a:br>
              <a:rPr lang="en-GB" sz="3600" dirty="0" smtClean="0"/>
            </a:br>
            <a:r>
              <a:rPr lang="en-GB" sz="3600" dirty="0" smtClean="0"/>
              <a:t>We have 20 apprentices who started in 2015 with 23 2</a:t>
            </a:r>
            <a:r>
              <a:rPr lang="en-GB" sz="3600" baseline="30000" dirty="0" smtClean="0"/>
              <a:t>nd</a:t>
            </a:r>
            <a:r>
              <a:rPr lang="en-GB" sz="3600" dirty="0" smtClean="0"/>
              <a:t> years including 14 toolmakers on the new Tool and Die Trailblazer Pathway and 19 3</a:t>
            </a:r>
            <a:r>
              <a:rPr lang="en-GB" sz="3600" baseline="30000" dirty="0" smtClean="0"/>
              <a:t>rd</a:t>
            </a:r>
            <a:r>
              <a:rPr lang="en-GB" sz="3600" dirty="0" smtClean="0"/>
              <a:t> year apprentices</a:t>
            </a:r>
            <a:br>
              <a:rPr lang="en-GB" sz="3600" dirty="0" smtClean="0"/>
            </a:br>
            <a:r>
              <a:rPr lang="en-GB" sz="3600" dirty="0" smtClean="0"/>
              <a:t/>
            </a:r>
            <a:br>
              <a:rPr lang="en-GB" sz="3600" dirty="0" smtClean="0"/>
            </a:br>
            <a:r>
              <a:rPr lang="en-GB" sz="3600" dirty="0" smtClean="0"/>
              <a:t>Therefore, N.W.T.C. have experience and knowledge of the Trailblazer process</a:t>
            </a:r>
            <a:endParaRPr lang="en-GB"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27" name="Picture 3"/>
          <p:cNvPicPr>
            <a:picLocks noChangeAspect="1" noChangeArrowheads="1"/>
          </p:cNvPicPr>
          <p:nvPr/>
        </p:nvPicPr>
        <p:blipFill>
          <a:blip r:embed="rId3" cstate="print"/>
          <a:srcRect l="8562" t="12646" r="20962" b="12531"/>
          <a:stretch>
            <a:fillRect/>
          </a:stretch>
        </p:blipFill>
        <p:spPr bwMode="auto">
          <a:xfrm>
            <a:off x="251520" y="430910"/>
            <a:ext cx="8424936" cy="5590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85000" lnSpcReduction="10000"/>
          </a:bodyPr>
          <a:lstStyle/>
          <a:p>
            <a:pPr>
              <a:buNone/>
            </a:pPr>
            <a:r>
              <a:rPr lang="en-GB" u="sng" dirty="0" smtClean="0"/>
              <a:t>Workshop Delivery</a:t>
            </a:r>
          </a:p>
          <a:p>
            <a:endParaRPr lang="en-GB" dirty="0" smtClean="0"/>
          </a:p>
          <a:p>
            <a:r>
              <a:rPr lang="en-GB" dirty="0" smtClean="0"/>
              <a:t>The Foundation Units are based on the P.E.O. Level 2 units which we are all familiar with. A minimum of 1400 GLH for Level 2 </a:t>
            </a:r>
            <a:r>
              <a:rPr lang="en-GB" dirty="0" err="1" smtClean="0"/>
              <a:t>Mechatronics</a:t>
            </a:r>
            <a:r>
              <a:rPr lang="en-GB" dirty="0" smtClean="0"/>
              <a:t> covers the ten mandatory units being undertaken. This stage takes approximately 16 – 18 months(16 units JLR)</a:t>
            </a:r>
          </a:p>
          <a:p>
            <a:r>
              <a:rPr lang="en-GB" dirty="0" smtClean="0"/>
              <a:t> A substantial time off the job</a:t>
            </a:r>
          </a:p>
          <a:p>
            <a:endParaRPr lang="en-GB" dirty="0" smtClean="0"/>
          </a:p>
          <a:p>
            <a:r>
              <a:rPr lang="en-GB" dirty="0" smtClean="0"/>
              <a:t>The units selected gives the apprentices a broad based understanding of engineering skills. One of the four mandatory units along with health and safety includes business improvement techniques (BIT)</a:t>
            </a:r>
          </a:p>
          <a:p>
            <a:endParaRPr lang="en-GB"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The units JLR have chosen for their apprentices to undertake are:-</a:t>
            </a:r>
            <a:endParaRPr lang="en-GB" sz="3200" dirty="0"/>
          </a:p>
        </p:txBody>
      </p:sp>
      <p:sp>
        <p:nvSpPr>
          <p:cNvPr id="3" name="Content Placeholder 2"/>
          <p:cNvSpPr>
            <a:spLocks noGrp="1"/>
          </p:cNvSpPr>
          <p:nvPr>
            <p:ph idx="1"/>
          </p:nvPr>
        </p:nvSpPr>
        <p:spPr/>
        <p:txBody>
          <a:bodyPr/>
          <a:lstStyle/>
          <a:p>
            <a:r>
              <a:rPr lang="en-GB" sz="2000" dirty="0" smtClean="0"/>
              <a:t>Producing components using hand fitting techniques</a:t>
            </a:r>
          </a:p>
          <a:p>
            <a:r>
              <a:rPr lang="en-GB" sz="2000" dirty="0" smtClean="0"/>
              <a:t>Maintaining mechanical devices and equipment </a:t>
            </a:r>
          </a:p>
          <a:p>
            <a:r>
              <a:rPr lang="en-GB" sz="2000" dirty="0" smtClean="0"/>
              <a:t>Assembling and testing fluid power systems </a:t>
            </a:r>
          </a:p>
          <a:p>
            <a:r>
              <a:rPr lang="en-GB" sz="2000" dirty="0" smtClean="0"/>
              <a:t>Maintaining electrical equipment and systems</a:t>
            </a:r>
          </a:p>
          <a:p>
            <a:r>
              <a:rPr lang="en-GB" sz="2000" dirty="0" smtClean="0"/>
              <a:t>Wiring and testing electrical equipment and circuits</a:t>
            </a:r>
          </a:p>
          <a:p>
            <a:r>
              <a:rPr lang="en-GB" sz="2000" dirty="0" smtClean="0"/>
              <a:t>Wiring and testing programmable controller based systems</a:t>
            </a:r>
          </a:p>
          <a:p>
            <a:r>
              <a:rPr lang="en-GB" sz="2000" dirty="0" smtClean="0"/>
              <a:t>Producing mechanical assemblies </a:t>
            </a:r>
          </a:p>
          <a:p>
            <a:r>
              <a:rPr lang="en-GB" sz="2000" dirty="0" smtClean="0"/>
              <a:t>Assembling and testing electronic circuits </a:t>
            </a:r>
          </a:p>
          <a:p>
            <a:r>
              <a:rPr lang="en-GB" sz="2000" dirty="0" smtClean="0"/>
              <a:t>Maintaining electronic equipment / systems</a:t>
            </a:r>
          </a:p>
          <a:p>
            <a:r>
              <a:rPr lang="en-GB" sz="2000" dirty="0" smtClean="0"/>
              <a:t>Preparing and using industrial robots</a:t>
            </a:r>
          </a:p>
          <a:p>
            <a:r>
              <a:rPr lang="en-GB" sz="2000" dirty="0" smtClean="0"/>
              <a:t>General turning, milling, welding applications</a:t>
            </a:r>
          </a:p>
          <a:p>
            <a:r>
              <a:rPr lang="en-GB" sz="2000" dirty="0" smtClean="0"/>
              <a:t>And four common core</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normAutofit fontScale="92500" lnSpcReduction="10000"/>
          </a:bodyPr>
          <a:lstStyle/>
          <a:p>
            <a:r>
              <a:rPr lang="en-GB" dirty="0" smtClean="0"/>
              <a:t>Apprentices will then progress on to a more skill specific period of training; electronic maintenance, robotics, fluid power, assemblies and maintenance</a:t>
            </a:r>
          </a:p>
          <a:p>
            <a:endParaRPr lang="en-GB" dirty="0" smtClean="0"/>
          </a:p>
          <a:p>
            <a:r>
              <a:rPr lang="en-GB" dirty="0" smtClean="0"/>
              <a:t>In terms of CPD this means returning Instructors and Assessors to industry to familiarise themselves with technological developments and how to apply them within the assessment process in order to teach skill specific specialisation</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000" u="sng" dirty="0" smtClean="0"/>
              <a:t>Gateway Assessment (Practical)</a:t>
            </a:r>
            <a:endParaRPr lang="en-GB" sz="3000" u="sng" dirty="0"/>
          </a:p>
        </p:txBody>
      </p:sp>
      <p:sp>
        <p:nvSpPr>
          <p:cNvPr id="3" name="Content Placeholder 2"/>
          <p:cNvSpPr>
            <a:spLocks noGrp="1"/>
          </p:cNvSpPr>
          <p:nvPr>
            <p:ph idx="1"/>
          </p:nvPr>
        </p:nvSpPr>
        <p:spPr/>
        <p:txBody>
          <a:bodyPr>
            <a:normAutofit fontScale="92500" lnSpcReduction="20000"/>
          </a:bodyPr>
          <a:lstStyle/>
          <a:p>
            <a:r>
              <a:rPr lang="en-GB" dirty="0" smtClean="0"/>
              <a:t>This is also the point were the apprentices can fail the Foundation Stage due to their inability to apply the skill, knowledge and behaviours they have learned</a:t>
            </a:r>
          </a:p>
          <a:p>
            <a:r>
              <a:rPr lang="en-GB" dirty="0" smtClean="0"/>
              <a:t>The Assessment consists of a three day practical assessment covering at least three of the mandatory units (PL.C., elec. wiring and mech. </a:t>
            </a:r>
            <a:r>
              <a:rPr lang="en-GB" dirty="0" err="1" smtClean="0"/>
              <a:t>maint</a:t>
            </a:r>
            <a:r>
              <a:rPr lang="en-GB" dirty="0" smtClean="0"/>
              <a:t>.) they have undertaken with an emphasis on behaviour</a:t>
            </a:r>
          </a:p>
          <a:p>
            <a:r>
              <a:rPr lang="en-GB" dirty="0" smtClean="0"/>
              <a:t>We have just ran our second Gateway Assessment</a:t>
            </a:r>
          </a:p>
          <a:p>
            <a:endParaRPr lang="en-GB" dirty="0" smtClean="0"/>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a:buNone/>
            </a:pPr>
            <a:r>
              <a:rPr lang="en-GB" sz="3000" u="sng" dirty="0" smtClean="0"/>
              <a:t>F.E. Delivery</a:t>
            </a:r>
          </a:p>
          <a:p>
            <a:endParaRPr lang="en-GB" sz="3000" u="sng" dirty="0" smtClean="0"/>
          </a:p>
          <a:p>
            <a:r>
              <a:rPr lang="en-GB" sz="3000" dirty="0" smtClean="0"/>
              <a:t>BTEC has 720 GLH attached </a:t>
            </a:r>
            <a:br>
              <a:rPr lang="en-GB" sz="3000" dirty="0" smtClean="0"/>
            </a:br>
            <a:endParaRPr lang="en-GB" sz="3000" dirty="0" smtClean="0"/>
          </a:p>
          <a:p>
            <a:r>
              <a:rPr lang="en-GB" sz="3000" dirty="0" smtClean="0"/>
              <a:t>The BTEC framework  is specific to the Trailblazer and has different rules and content to other BTEC qualifications</a:t>
            </a:r>
          </a:p>
          <a:p>
            <a:endParaRPr lang="en-GB" sz="3000" dirty="0" smtClean="0"/>
          </a:p>
          <a:p>
            <a:r>
              <a:rPr lang="en-GB" sz="3000" dirty="0" smtClean="0"/>
              <a:t>Be aware of timetabling issues; maintenance units should be taught after design units!</a:t>
            </a:r>
          </a:p>
          <a:p>
            <a:endParaRPr lang="en-GB" sz="3000" u="sng" dirty="0" smtClean="0"/>
          </a:p>
          <a:p>
            <a:pPr>
              <a:buNone/>
            </a:pPr>
            <a:endParaRPr lang="en-GB" sz="3000" u="sng"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982</Words>
  <Application>Microsoft Office PowerPoint</Application>
  <PresentationFormat>On-screen Show (4:3)</PresentationFormat>
  <Paragraphs>113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Shane Parkes</vt:lpstr>
      <vt:lpstr>        Since 2009, we have trained and assessed Jaguar Land Rover apprentices – to date a total of 188  of which 30 are Higher Apprentices   N.W.T.C. have a total of 395 engineering apprentices on our programmes</vt:lpstr>
      <vt:lpstr>        We are in the third year of delivering the Mechatronic Trailblazer Pathway and the first year of Tool and Die Trailblazer delivery  We have 20 apprentices who started in 2015 with 23 2nd years including 14 toolmakers on the new Tool and Die Trailblazer Pathway and 19 3rd year apprentices  Therefore, N.W.T.C. have experience and knowledge of the Trailblazer process</vt:lpstr>
      <vt:lpstr>PowerPoint Presentation</vt:lpstr>
      <vt:lpstr>PowerPoint Presentation</vt:lpstr>
      <vt:lpstr>The units JLR have chosen for their apprentices to undertake are:-</vt:lpstr>
      <vt:lpstr>PowerPoint Presentation</vt:lpstr>
      <vt:lpstr>Gateway Assessment (Practical)</vt:lpstr>
      <vt:lpstr>PowerPoint Presentation</vt:lpstr>
      <vt:lpstr>    Behavioural Review   This is an additional element to the qualification whereby implementing and maintaining the behavioural framework develops the apprentices holistically by including assessing personal skills and behaviours. Do not underestimate the time and training needed for staff to complete behavioural reviews   </vt:lpstr>
      <vt:lpstr>PowerPoint Presentation</vt:lpstr>
      <vt:lpstr>PowerPoint Presentation</vt:lpstr>
      <vt:lpstr>PowerPoint Presentation</vt:lpstr>
      <vt:lpstr>           </vt:lpstr>
      <vt:lpstr>          Fiscally, this programme is matched by the S.F.A.; every £2 the employer   contributes, the government contributes £1  The costings which are agreed initially include delivery of training, assessment and the final synoptic test  N.W.T.C. have  employed a ‘Strategic Account Coordinator’ to explain and negotiate payment plans for the new standards  So this wage is in addition to training courses for current staff, new equipment and consumables  However, we have been recompensed already by the new business this has generated as other employers wish to follow this model. As a training organisation we have been re-energised by consistently evolving our instructional practices and of course it gives N.W.T.C. kudos to be a ‘Trailblazer ‘at the forefront of industry and governmental revolutionary change        </vt:lpstr>
      <vt:lpstr>Implications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 am Shane Parkes</dc:title>
  <dc:creator>jmccormick</dc:creator>
  <cp:lastModifiedBy>SCOTT CUBITT</cp:lastModifiedBy>
  <cp:revision>97</cp:revision>
  <dcterms:created xsi:type="dcterms:W3CDTF">2015-03-23T14:17:36Z</dcterms:created>
  <dcterms:modified xsi:type="dcterms:W3CDTF">2017-03-03T14:31:47Z</dcterms:modified>
</cp:coreProperties>
</file>